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306" r:id="rId6"/>
    <p:sldId id="358" r:id="rId7"/>
    <p:sldId id="359" r:id="rId8"/>
    <p:sldId id="356" r:id="rId9"/>
    <p:sldId id="307" r:id="rId10"/>
    <p:sldId id="366" r:id="rId11"/>
    <p:sldId id="364" r:id="rId12"/>
    <p:sldId id="363" r:id="rId13"/>
    <p:sldId id="368" r:id="rId14"/>
    <p:sldId id="360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CC66"/>
    <a:srgbClr val="42AA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64" autoAdjust="0"/>
    <p:restoredTop sz="96860" autoAdjust="0"/>
  </p:normalViewPr>
  <p:slideViewPr>
    <p:cSldViewPr snapToGrid="0">
      <p:cViewPr varScale="1">
        <p:scale>
          <a:sx n="113" d="100"/>
          <a:sy n="113" d="100"/>
        </p:scale>
        <p:origin x="8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1" y="-3"/>
            <a:ext cx="12188389" cy="6858002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0105" y="1582609"/>
            <a:ext cx="7171797" cy="1537097"/>
          </a:xfrm>
        </p:spPr>
        <p:txBody>
          <a:bodyPr>
            <a:noAutofit/>
          </a:bodyPr>
          <a:lstStyle/>
          <a:p>
            <a:pPr algn="ctr"/>
            <a:r>
              <a:rPr lang="en-US" sz="2800" b="1" cap="none" dirty="0">
                <a:solidFill>
                  <a:srgbClr val="FFFF00"/>
                </a:solidFill>
              </a:rPr>
              <a:t>A Summary of 1076 - 2019 IEEE Standard </a:t>
            </a:r>
            <a:br>
              <a:rPr lang="en-US" sz="2800" b="1" cap="none" dirty="0">
                <a:solidFill>
                  <a:srgbClr val="FFFF00"/>
                </a:solidFill>
              </a:rPr>
            </a:br>
            <a:r>
              <a:rPr lang="en-US" sz="2800" b="1" cap="none" dirty="0">
                <a:solidFill>
                  <a:srgbClr val="FFFF00"/>
                </a:solidFill>
              </a:rPr>
              <a:t>VHDL Language Reference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8654" y="3052497"/>
            <a:ext cx="5920248" cy="13291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400" b="1" cap="none" dirty="0">
                <a:solidFill>
                  <a:srgbClr val="FF0000"/>
                </a:solidFill>
              </a:rPr>
              <a:t>by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GB" sz="2400" b="1" cap="none" dirty="0">
                <a:solidFill>
                  <a:srgbClr val="FF0000"/>
                </a:solidFill>
              </a:rPr>
              <a:t>Furkan Kaya, Koray Karakurt,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cap="none" dirty="0">
                <a:solidFill>
                  <a:srgbClr val="FF0000"/>
                </a:solidFill>
              </a:rPr>
              <a:t>Mert Ecevit, Orhan </a:t>
            </a:r>
            <a:r>
              <a:rPr lang="tr-TR" sz="2400" b="1" cap="none" dirty="0">
                <a:solidFill>
                  <a:srgbClr val="FF0000"/>
                </a:solidFill>
              </a:rPr>
              <a:t>Çalışkan</a:t>
            </a:r>
            <a:r>
              <a:rPr lang="en-GB" sz="2400" b="1" cap="none" dirty="0">
                <a:solidFill>
                  <a:srgbClr val="FF0000"/>
                </a:solidFill>
              </a:rPr>
              <a:t>,                            Seyit Ko</a:t>
            </a:r>
            <a:r>
              <a:rPr lang="tr-TR" sz="2400" b="1" cap="none" dirty="0">
                <a:solidFill>
                  <a:srgbClr val="FF0000"/>
                </a:solidFill>
              </a:rPr>
              <a:t>çak </a:t>
            </a:r>
            <a:r>
              <a:rPr lang="en-GB" sz="2400" b="1" cap="none" dirty="0">
                <a:solidFill>
                  <a:srgbClr val="FF0000"/>
                </a:solidFill>
              </a:rPr>
              <a:t>and Yunus </a:t>
            </a:r>
            <a:r>
              <a:rPr lang="tr-TR" sz="2400" b="1" cap="none" dirty="0">
                <a:solidFill>
                  <a:srgbClr val="FF0000"/>
                </a:solidFill>
              </a:rPr>
              <a:t>Küçük</a:t>
            </a:r>
            <a:endParaRPr lang="en-GB" sz="24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GB" sz="300" b="1" i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2400" b="1" i="1" cap="none" dirty="0">
                <a:solidFill>
                  <a:srgbClr val="00B050"/>
                </a:solidFill>
              </a:rPr>
              <a:t>27/12/2024</a:t>
            </a:r>
            <a:endParaRPr lang="en-US" sz="2400" b="1" i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382165-E7B4-F9FE-6F58-B80AE03B8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B5907B-94F1-1829-6A56-75EB0DFDFCC7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7,8,9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2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PACKAGE DECLARATIONS,BODIES,INSTANTIATION </a:t>
            </a:r>
            <a:endParaRPr lang="en-GB" sz="32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8E7E3D4-A251-10AD-8EC7-594D3ACA7DC5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6030991" cy="5742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declarations define the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 package, including constants, types, subprograms, and generics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declared in a package can be made visible in other design units through selection or use clauses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package body must match its corresponding package declaration and follow it in the same declarative region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 instantiation declarations create an instance of an uninstantiated package, associating actuals with generics through a generic map aspect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instance behaves like a generic-mapped package with declarations and bodies from the uninstantiated package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0523122A-4823-3313-5B30-5EFFBB455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543" y="1195622"/>
            <a:ext cx="5163457" cy="6092355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DEFAULT_VALUE: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10;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Triple(Value: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(Value: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* 2;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Triple(Value: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Value * 3;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Triple;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body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MyPackage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: in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PackageExample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work.MyPackage.all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TripleValue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Triple(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InputValue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ABB2DE-945C-CFEF-F032-36F4E78F498B}"/>
              </a:ext>
            </a:extLst>
          </p:cNvPr>
          <p:cNvSpPr txBox="1">
            <a:spLocks/>
          </p:cNvSpPr>
          <p:nvPr/>
        </p:nvSpPr>
        <p:spPr bwMode="auto">
          <a:xfrm>
            <a:off x="7028542" y="582377"/>
            <a:ext cx="3698725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2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4A0389-765C-6AE6-9F5D-9F94E6355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4220686-5108-CFEF-C73E-66BF62E6E96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2C96FD8B-76B2-1C06-5A4C-5E67643C4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014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52F4A77-765D-ED6A-9BDD-7B6034AA8AF6}"/>
              </a:ext>
            </a:extLst>
          </p:cNvPr>
          <p:cNvSpPr txBox="1">
            <a:spLocks/>
          </p:cNvSpPr>
          <p:nvPr/>
        </p:nvSpPr>
        <p:spPr>
          <a:xfrm>
            <a:off x="161285" y="5087143"/>
            <a:ext cx="12192000" cy="3541714"/>
          </a:xfrm>
          <a:prstGeom prst="rect">
            <a:avLst/>
          </a:prstGeom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5400" b="1" u="sng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www.youtube.com/@falsepaths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GB" sz="4000" dirty="0">
              <a:solidFill>
                <a:schemeClr val="bg1"/>
              </a:solidFill>
            </a:endParaRPr>
          </a:p>
          <a:p>
            <a:pPr algn="ctr"/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6E128-421B-3E5F-263E-445672AA15B6}"/>
              </a:ext>
            </a:extLst>
          </p:cNvPr>
          <p:cNvSpPr txBox="1">
            <a:spLocks/>
          </p:cNvSpPr>
          <p:nvPr/>
        </p:nvSpPr>
        <p:spPr bwMode="auto">
          <a:xfrm>
            <a:off x="0" y="428154"/>
            <a:ext cx="12192000" cy="427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B050"/>
            </a:outerShdw>
          </a:effec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End of IEEE 1076 – 2002 Standard </a:t>
            </a:r>
          </a:p>
          <a:p>
            <a:pPr marL="0" indent="0" algn="ctr"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VHDL Project Closure Presentation</a:t>
            </a:r>
            <a:endParaRPr lang="en-GB" sz="48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C731B5-5985-1BE6-1A78-1AB54C362DB3}"/>
              </a:ext>
            </a:extLst>
          </p:cNvPr>
          <p:cNvSpPr txBox="1"/>
          <p:nvPr/>
        </p:nvSpPr>
        <p:spPr>
          <a:xfrm>
            <a:off x="2428150" y="1927533"/>
            <a:ext cx="6876716" cy="3293209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B050"/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THANKS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Furkan Kaya,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Mert Ecevit,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Orhan </a:t>
            </a:r>
            <a:r>
              <a:rPr lang="tr-TR" sz="3200" b="1" cap="none" dirty="0">
                <a:solidFill>
                  <a:srgbClr val="FF0000"/>
                </a:solidFill>
              </a:rPr>
              <a:t>Çalışkan</a:t>
            </a:r>
            <a:r>
              <a:rPr lang="en-GB" sz="3200" b="1" cap="none" dirty="0">
                <a:solidFill>
                  <a:srgbClr val="FF0000"/>
                </a:solidFill>
              </a:rPr>
              <a:t>, </a:t>
            </a:r>
            <a:endParaRPr lang="tr-TR" sz="3200" b="1" cap="none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Seyit Ko</a:t>
            </a:r>
            <a:r>
              <a:rPr lang="tr-TR" sz="3200" b="1" cap="none" dirty="0">
                <a:solidFill>
                  <a:srgbClr val="FF0000"/>
                </a:solidFill>
              </a:rPr>
              <a:t>çak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GB" sz="3200" b="1" cap="none" dirty="0">
                <a:solidFill>
                  <a:srgbClr val="FF0000"/>
                </a:solidFill>
              </a:rPr>
              <a:t>Yunus </a:t>
            </a:r>
            <a:r>
              <a:rPr lang="tr-TR" sz="3200" b="1" cap="none" dirty="0">
                <a:solidFill>
                  <a:srgbClr val="FF0000"/>
                </a:solidFill>
              </a:rPr>
              <a:t>Küçük </a:t>
            </a:r>
            <a:endParaRPr lang="en-GB" sz="3200" b="1" cap="non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B43AA0-6CD8-9890-B0FB-3750705A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B005A6CC-F789-1E66-431E-D5EA687FE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02C0-AFC3-E33E-8C4C-13FCB0F6E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11" y="514766"/>
            <a:ext cx="6284889" cy="274059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3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GB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3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2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Entity Declarations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3.3 </a:t>
            </a:r>
            <a:r>
              <a:rPr lang="en-US" b="1" dirty="0">
                <a:solidFill>
                  <a:schemeClr val="bg1"/>
                </a:solidFill>
              </a:rPr>
              <a:t>Architecture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US" b="1" dirty="0">
                <a:solidFill>
                  <a:srgbClr val="FF0000"/>
                </a:solidFill>
              </a:rPr>
              <a:t>3.4 </a:t>
            </a:r>
            <a:r>
              <a:rPr lang="en-US" b="1" dirty="0">
                <a:solidFill>
                  <a:schemeClr val="bg1"/>
                </a:solidFill>
              </a:rPr>
              <a:t>Configuration Declarations</a:t>
            </a:r>
          </a:p>
          <a:p>
            <a:pPr marL="0" indent="0">
              <a:lnSpc>
                <a:spcPct val="110000"/>
              </a:lnSpc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E01541-26DC-3A05-2C23-7683ED0448A1}"/>
              </a:ext>
            </a:extLst>
          </p:cNvPr>
          <p:cNvSpPr txBox="1">
            <a:spLocks/>
          </p:cNvSpPr>
          <p:nvPr/>
        </p:nvSpPr>
        <p:spPr>
          <a:xfrm>
            <a:off x="5907111" y="-11850"/>
            <a:ext cx="7190822" cy="5672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3. Design entities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configurations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603F8A-6088-5ED6-04FA-41812A1D640A}"/>
              </a:ext>
            </a:extLst>
          </p:cNvPr>
          <p:cNvSpPr txBox="1">
            <a:spLocks/>
          </p:cNvSpPr>
          <p:nvPr/>
        </p:nvSpPr>
        <p:spPr>
          <a:xfrm>
            <a:off x="5971871" y="2985334"/>
            <a:ext cx="6220129" cy="3317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526C269-6032-5CB1-2D7F-4F0D57932BF5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3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tr-TR" sz="6000" b="1" dirty="0">
                <a:solidFill>
                  <a:schemeClr val="bg1"/>
                </a:solidFill>
              </a:rPr>
              <a:t>Furkan</a:t>
            </a:r>
            <a:r>
              <a:rPr lang="en-GB" sz="6000" b="1" dirty="0">
                <a:solidFill>
                  <a:schemeClr val="bg1"/>
                </a:solidFill>
              </a:rPr>
              <a:t> </a:t>
            </a:r>
            <a:r>
              <a:rPr lang="tr-TR" sz="6000" b="1" dirty="0">
                <a:solidFill>
                  <a:schemeClr val="bg1"/>
                </a:solidFill>
              </a:rPr>
              <a:t>Kaya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66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A75B68-58D3-656F-2DB9-DF3A3C6B3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4A177E-5B2B-A3B7-7D48-9A69DFFE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546079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0" lang="en-US" altLang="tr-T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F16E3B-2562-E684-E28B-59AFA6616A0E}"/>
              </a:ext>
            </a:extLst>
          </p:cNvPr>
          <p:cNvSpPr txBox="1">
            <a:spLocks/>
          </p:cNvSpPr>
          <p:nvPr/>
        </p:nvSpPr>
        <p:spPr>
          <a:xfrm>
            <a:off x="733877" y="3729169"/>
            <a:ext cx="11674024" cy="54607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tr-T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tr-TR" alt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tr-TR" altLang="tr-TR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sz="20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sz="1800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552DC-CB8B-14C4-81A6-76AD6D8F987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D0FBB4-AD5A-32B7-1459-FEE462551895}"/>
              </a:ext>
            </a:extLst>
          </p:cNvPr>
          <p:cNvSpPr txBox="1">
            <a:spLocks/>
          </p:cNvSpPr>
          <p:nvPr/>
        </p:nvSpPr>
        <p:spPr bwMode="auto">
          <a:xfrm>
            <a:off x="0" y="3030565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3.2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ENTITY DECLARATIONS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5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E8A091-4E99-5DCE-3272-8D3957645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B623EE4-FD37-B2A3-CB86-CD9C6DC70CEC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B95D4BFE-D029-197D-3364-FF059D4A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5246" y="708772"/>
            <a:ext cx="10160955" cy="3541714"/>
          </a:xfrm>
        </p:spPr>
        <p:txBody>
          <a:bodyPr>
            <a:normAutofit fontScale="2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library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use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IEEE.numeric_std.all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entity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integer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:= 32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port </a:t>
            </a: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  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in 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(data_width-1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: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data_width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downto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  <a:endParaRPr lang="tr-TR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of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generic_adder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signal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: signed 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adder'range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)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 &lt;=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a) + signed(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input</a:t>
            </a:r>
            <a:r>
              <a:rPr lang="tr-TR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  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_adder    &lt;= 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std_logic_vector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(</a:t>
            </a:r>
            <a:r>
              <a:rPr lang="tr-TR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output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_internal);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end architecture </a:t>
            </a:r>
            <a:r>
              <a:rPr lang="en-GB" sz="6400" b="1" dirty="0" err="1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behavioral</a:t>
            </a:r>
            <a:r>
              <a:rPr lang="en-GB" sz="6400" b="1" dirty="0">
                <a:solidFill>
                  <a:schemeClr val="bg1"/>
                </a:solidFill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93C567-F0AA-B319-D959-9D78063B7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2C766E4-9F2F-15AA-8110-E30F150AAABC}"/>
              </a:ext>
            </a:extLst>
          </p:cNvPr>
          <p:cNvSpPr txBox="1">
            <a:spLocks/>
          </p:cNvSpPr>
          <p:nvPr/>
        </p:nvSpPr>
        <p:spPr>
          <a:xfrm>
            <a:off x="5907110" y="0"/>
            <a:ext cx="6284889" cy="4580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0000"/>
                </a:solidFill>
              </a:rPr>
              <a:t>4. Subprograms </a:t>
            </a:r>
            <a:r>
              <a:rPr lang="tr-TR" sz="2800" b="1" dirty="0">
                <a:solidFill>
                  <a:srgbClr val="FF0000"/>
                </a:solidFill>
              </a:rPr>
              <a:t>&amp;</a:t>
            </a:r>
            <a:r>
              <a:rPr lang="en-US" sz="2800" b="1" dirty="0">
                <a:solidFill>
                  <a:srgbClr val="FF0000"/>
                </a:solidFill>
              </a:rPr>
              <a:t> packages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75AD1ED-0C49-AB10-C16A-FD144D664039}"/>
              </a:ext>
            </a:extLst>
          </p:cNvPr>
          <p:cNvSpPr txBox="1">
            <a:spLocks/>
          </p:cNvSpPr>
          <p:nvPr/>
        </p:nvSpPr>
        <p:spPr>
          <a:xfrm>
            <a:off x="5907111" y="479201"/>
            <a:ext cx="6284890" cy="4097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.1 </a:t>
            </a:r>
            <a:r>
              <a:rPr lang="en-US" b="1" dirty="0">
                <a:solidFill>
                  <a:schemeClr val="bg1"/>
                </a:solidFill>
              </a:rPr>
              <a:t>General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.2 </a:t>
            </a:r>
            <a:r>
              <a:rPr lang="en-US" b="1" dirty="0">
                <a:solidFill>
                  <a:schemeClr val="bg1"/>
                </a:solidFill>
              </a:rPr>
              <a:t>Subprogram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tr-TR" b="1" dirty="0">
                <a:solidFill>
                  <a:srgbClr val="FF0000"/>
                </a:solidFill>
              </a:rPr>
              <a:t>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en-US" b="1" dirty="0">
                <a:solidFill>
                  <a:srgbClr val="FF0000"/>
                </a:solidFill>
              </a:rPr>
              <a:t>.3 </a:t>
            </a:r>
            <a:r>
              <a:rPr lang="en-US" b="1" dirty="0">
                <a:solidFill>
                  <a:schemeClr val="bg1"/>
                </a:solidFill>
              </a:rPr>
              <a:t>Subprogram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en-US" b="1" dirty="0">
                <a:solidFill>
                  <a:srgbClr val="FF0000"/>
                </a:solidFill>
              </a:rPr>
              <a:t>.4 </a:t>
            </a:r>
            <a:r>
              <a:rPr lang="en-US" b="1" dirty="0">
                <a:solidFill>
                  <a:schemeClr val="bg1"/>
                </a:solidFill>
              </a:rPr>
              <a:t>Subprogram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tr-TR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.5 </a:t>
            </a:r>
            <a:r>
              <a:rPr lang="en-US" b="1" dirty="0">
                <a:solidFill>
                  <a:schemeClr val="bg1"/>
                </a:solidFill>
              </a:rPr>
              <a:t>Subprogram Overloading</a:t>
            </a:r>
            <a:r>
              <a:rPr lang="en-GB" b="1" dirty="0">
                <a:solidFill>
                  <a:srgbClr val="FF0000"/>
                </a:solidFill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en-US" b="1" dirty="0">
                <a:solidFill>
                  <a:srgbClr val="FF0000"/>
                </a:solidFill>
              </a:rPr>
              <a:t>.6 </a:t>
            </a:r>
            <a:r>
              <a:rPr lang="en-US" b="1" dirty="0">
                <a:solidFill>
                  <a:schemeClr val="bg1"/>
                </a:solidFill>
              </a:rPr>
              <a:t>Resolution Functions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7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Declarations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GB" b="1" dirty="0">
                <a:solidFill>
                  <a:srgbClr val="FF0000"/>
                </a:solidFill>
              </a:rPr>
              <a:t>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8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Bodies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b="1" dirty="0">
                <a:solidFill>
                  <a:srgbClr val="FF0000"/>
                </a:solidFill>
              </a:rPr>
              <a:t>   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9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Package Instantiation </a:t>
            </a:r>
            <a:r>
              <a:rPr lang="en-GB" b="1" dirty="0">
                <a:solidFill>
                  <a:schemeClr val="bg1"/>
                </a:solidFill>
              </a:rPr>
              <a:t>Declarations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   </a:t>
            </a:r>
            <a:r>
              <a:rPr lang="en-GB" b="1" dirty="0">
                <a:solidFill>
                  <a:srgbClr val="FF0000"/>
                </a:solidFill>
              </a:rPr>
              <a:t>4</a:t>
            </a:r>
            <a:r>
              <a:rPr lang="tr-TR" b="1" dirty="0">
                <a:solidFill>
                  <a:srgbClr val="FF0000"/>
                </a:solidFill>
              </a:rPr>
              <a:t>.</a:t>
            </a:r>
            <a:r>
              <a:rPr lang="en-GB" b="1" dirty="0">
                <a:solidFill>
                  <a:srgbClr val="FF0000"/>
                </a:solidFill>
              </a:rPr>
              <a:t>10</a:t>
            </a:r>
            <a:r>
              <a:rPr lang="tr-TR" b="1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Conformance Rules</a:t>
            </a:r>
          </a:p>
        </p:txBody>
      </p:sp>
      <p:pic>
        <p:nvPicPr>
          <p:cNvPr id="7" name="Picture 6" descr="close up of circuit board">
            <a:extLst>
              <a:ext uri="{FF2B5EF4-FFF2-40B4-BE49-F238E27FC236}">
                <a16:creationId xmlns:a16="http://schemas.microsoft.com/office/drawing/2014/main" id="{F192D705-7268-5A25-AD8F-06588C5F4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l="17220" r="9210" b="-1"/>
          <a:stretch/>
        </p:blipFill>
        <p:spPr>
          <a:xfrm>
            <a:off x="-10357" y="10"/>
            <a:ext cx="5917468" cy="685799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0C061D7-326A-BD31-7866-1B57FBB2EDC6}"/>
              </a:ext>
            </a:extLst>
          </p:cNvPr>
          <p:cNvSpPr txBox="1">
            <a:spLocks/>
          </p:cNvSpPr>
          <p:nvPr/>
        </p:nvSpPr>
        <p:spPr>
          <a:xfrm>
            <a:off x="-10358" y="152676"/>
            <a:ext cx="5982231" cy="1329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Chapter 4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6000" b="1" dirty="0">
                <a:solidFill>
                  <a:srgbClr val="FF0000"/>
                </a:solidFill>
              </a:rPr>
              <a:t>Presenter: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6000" b="1" dirty="0">
                <a:solidFill>
                  <a:schemeClr val="bg1"/>
                </a:solidFill>
              </a:rPr>
              <a:t>Seyit Ko</a:t>
            </a:r>
            <a:r>
              <a:rPr lang="tr-TR" sz="6000" b="1" dirty="0">
                <a:solidFill>
                  <a:schemeClr val="bg1"/>
                </a:solidFill>
              </a:rPr>
              <a:t>çak</a:t>
            </a:r>
            <a:endParaRPr lang="en-US" sz="6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90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D38A6-785A-6B80-1928-191F7375B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5B3412B-F35C-0E03-C5B3-4C7E26F0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876" y="698604"/>
            <a:ext cx="10724247" cy="28719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define algorithms through procedures and functions, serving to compute values or perform actions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subprograms that execute a series of statements to perform actions but do not return a value. They are called as statements and can modify the state of the program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classified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Packages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separate the declarations and bodies of these subprograms, allowing common resources to be shared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br>
              <a:rPr kumimoji="0" lang="tr-TR" altLang="tr-TR" sz="2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tr-TR" altLang="tr-TR" sz="2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0BBE1D-446D-314E-5CED-1DF84ADE15D0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1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en-GB" sz="4000" b="1" dirty="0">
                <a:solidFill>
                  <a:schemeClr val="bg1"/>
                </a:solidFill>
                <a:latin typeface="Tw Cen MT (Body)"/>
                <a:cs typeface="Times New Roman" panose="02020603050405020304" pitchFamily="18" charset="0"/>
              </a:rPr>
              <a:t>GENERAL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15BFC-1311-F12E-C683-B1F6A6B8705C}"/>
              </a:ext>
            </a:extLst>
          </p:cNvPr>
          <p:cNvSpPr txBox="1">
            <a:spLocks/>
          </p:cNvSpPr>
          <p:nvPr/>
        </p:nvSpPr>
        <p:spPr bwMode="auto">
          <a:xfrm>
            <a:off x="1168" y="3570514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DECLERATİONS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BB7024-1D02-2C03-E3DE-CD75404BD9C7}"/>
              </a:ext>
            </a:extLst>
          </p:cNvPr>
          <p:cNvSpPr txBox="1">
            <a:spLocks/>
          </p:cNvSpPr>
          <p:nvPr/>
        </p:nvSpPr>
        <p:spPr>
          <a:xfrm>
            <a:off x="733292" y="4112968"/>
            <a:ext cx="10724247" cy="2436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declarations define procedures or functions by specifying their designator, parameters, generics (if any), and for functions, the return type and whether it is pure or impure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 are always identified by a name, while functions can also be identified by operator symbols, enabling operator overloading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return a value, whereas procedures execute actions without returning any value and can modify external variables or signals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tr-TR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8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BD45BD-CFC0-315A-F4AA-58FC467D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31319C-6FA6-48C0-68BC-4FB3A1676923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949B958B-378F-BE44-9921-369DF545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2" y="735358"/>
            <a:ext cx="6917268" cy="5837171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IEEE.STD_LOGIC_1164.ALL;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IEEE.NUMERIC_STD.ALL;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0))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reset = '1'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=&gt; '0’);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Port (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reset : in STD_LOGIC;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STD_LOGIC_VECTOR(7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0) 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ProcedureWithClock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UpdateValue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reset,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data_in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data_out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Behavioral</a:t>
            </a:r>
            <a:r>
              <a:rPr lang="tr-TR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GB" sz="1600" b="1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Resim 3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F429AB43-EA01-E6B0-B51C-56705E1BC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1471473"/>
            <a:ext cx="4590399" cy="391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0C149-BBDA-0A55-39F7-EF53B4B60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5874F-D280-46E1-47F5-A8804C10265A}"/>
              </a:ext>
            </a:extLst>
          </p:cNvPr>
          <p:cNvSpPr txBox="1">
            <a:spLocks/>
          </p:cNvSpPr>
          <p:nvPr/>
        </p:nvSpPr>
        <p:spPr bwMode="auto">
          <a:xfrm>
            <a:off x="1168" y="0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2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DECLARATİONS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AD6CAC-6E1A-2F9E-189C-D025C3E07DC4}"/>
              </a:ext>
            </a:extLst>
          </p:cNvPr>
          <p:cNvSpPr txBox="1">
            <a:spLocks/>
          </p:cNvSpPr>
          <p:nvPr/>
        </p:nvSpPr>
        <p:spPr>
          <a:xfrm>
            <a:off x="733876" y="716625"/>
            <a:ext cx="10724247" cy="32373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 functions always return the same output for the same input values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Impure functions may produce different outputs for the same inputs or modify external variables or signals</a:t>
            </a:r>
            <a:endParaRPr lang="tr-T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Constant parameters allow read-only access, while variable parameters allow both reading and writing of values during subprogram execution.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 parameters pass references to signals, their drivers, or both into the subprogram call Assignments to signal parameters directly affect the actual signal drivers associated with them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D7645-A16B-EAE1-3C15-045C2BAA71E3}"/>
              </a:ext>
            </a:extLst>
          </p:cNvPr>
          <p:cNvSpPr txBox="1">
            <a:spLocks/>
          </p:cNvSpPr>
          <p:nvPr/>
        </p:nvSpPr>
        <p:spPr bwMode="auto">
          <a:xfrm>
            <a:off x="0" y="3959358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3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40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BODIES </a:t>
            </a: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96512AB-F4E0-B608-C766-55D96C20DB0F}"/>
              </a:ext>
            </a:extLst>
          </p:cNvPr>
          <p:cNvSpPr txBox="1">
            <a:spLocks/>
          </p:cNvSpPr>
          <p:nvPr/>
        </p:nvSpPr>
        <p:spPr>
          <a:xfrm>
            <a:off x="733292" y="4501812"/>
            <a:ext cx="10724247" cy="815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body consists of three main parts: specification (definition of parameters and type), declarative part (variables, constants, or nested subprograms), and statement part (sequential operations)</a:t>
            </a:r>
            <a:endParaRPr 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D805BA-A4E3-8CDF-616A-62A802462915}"/>
              </a:ext>
            </a:extLst>
          </p:cNvPr>
          <p:cNvSpPr txBox="1">
            <a:spLocks/>
          </p:cNvSpPr>
          <p:nvPr/>
        </p:nvSpPr>
        <p:spPr bwMode="auto">
          <a:xfrm>
            <a:off x="1168" y="5317067"/>
            <a:ext cx="12190832" cy="5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			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.</a:t>
            </a:r>
            <a:r>
              <a:rPr lang="tr-TR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4</a:t>
            </a:r>
            <a:r>
              <a:rPr lang="en-GB" sz="4000" b="1" dirty="0">
                <a:solidFill>
                  <a:srgbClr val="FF0000"/>
                </a:solidFill>
                <a:latin typeface="Tw Cen MT (Headings)"/>
                <a:ea typeface="+mj-ea"/>
                <a:cs typeface="+mj-cs"/>
              </a:rPr>
              <a:t> </a:t>
            </a:r>
            <a:r>
              <a:rPr lang="tr-TR" sz="3600" b="1" dirty="0">
                <a:solidFill>
                  <a:schemeClr val="bg1"/>
                </a:solidFill>
                <a:latin typeface="Tw Cen MT (Body)"/>
                <a:ea typeface="+mj-ea"/>
                <a:cs typeface="Times New Roman" panose="02020603050405020304" pitchFamily="18" charset="0"/>
              </a:rPr>
              <a:t>SUBPROGRAM INSTANTIATION DECLARATIONS</a:t>
            </a:r>
            <a:endParaRPr lang="en-GB" sz="36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009E90F-CCAA-3F94-BA10-A500CF3195A5}"/>
              </a:ext>
            </a:extLst>
          </p:cNvPr>
          <p:cNvSpPr txBox="1">
            <a:spLocks/>
          </p:cNvSpPr>
          <p:nvPr/>
        </p:nvSpPr>
        <p:spPr>
          <a:xfrm>
            <a:off x="733292" y="5958079"/>
            <a:ext cx="10724247" cy="12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 instantiation customizes a general subprogram template into an independent version with specific parameters or generics</a:t>
            </a:r>
            <a:endParaRPr lang="tr-TR" altLang="tr-TR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br>
              <a:rPr lang="tr-TR" altLang="tr-TR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altLang="tr-TR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27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lvl="1"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2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GB" b="1" dirty="0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077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3E7F14-7F3F-6A88-1313-C9F75F6E2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F1A5C11-DDFA-AE3C-AE2C-52A092A86F6E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613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02315" indent="-20231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Font typeface="Times" pitchFamily="18" charset="0"/>
              <a:buChar char="•"/>
              <a:defRPr sz="1600">
                <a:solidFill>
                  <a:srgbClr val="000000"/>
                </a:solidFill>
                <a:latin typeface="Vodafone Rg" pitchFamily="34" charset="0"/>
                <a:ea typeface="+mn-ea"/>
                <a:cs typeface="+mn-cs"/>
              </a:defRPr>
            </a:lvl1pPr>
            <a:lvl2pPr marL="399870" indent="-196365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500">
                <a:solidFill>
                  <a:srgbClr val="000000"/>
                </a:solidFill>
                <a:latin typeface="Vodafone Rg" pitchFamily="34" charset="0"/>
              </a:defRPr>
            </a:lvl2pPr>
            <a:lvl3pPr marL="602185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300">
                <a:solidFill>
                  <a:srgbClr val="000000"/>
                </a:solidFill>
                <a:latin typeface="Vodafone Rg" pitchFamily="34" charset="0"/>
              </a:defRPr>
            </a:lvl3pPr>
            <a:lvl4pPr marL="804501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4pPr>
            <a:lvl5pPr marL="1006816" indent="-201126" algn="l" rtl="0" fontAlgn="base">
              <a:lnSpc>
                <a:spcPct val="100000"/>
              </a:lnSpc>
              <a:spcBef>
                <a:spcPct val="0"/>
              </a:spcBef>
              <a:spcAft>
                <a:spcPts val="1799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Vodafone Rg" pitchFamily="34" charset="0"/>
              </a:defRPr>
            </a:lvl5pPr>
            <a:lvl6pPr marL="1349561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6pPr>
            <a:lvl7pPr marL="1692308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7pPr>
            <a:lvl8pPr marL="2035052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8pPr>
            <a:lvl9pPr marL="2377797" indent="-201126" algn="l" rtl="0" fontAlgn="base">
              <a:lnSpc>
                <a:spcPts val="1799"/>
              </a:lnSpc>
              <a:spcBef>
                <a:spcPct val="0"/>
              </a:spcBef>
              <a:spcAft>
                <a:spcPts val="450"/>
              </a:spcAft>
              <a:buClr>
                <a:srgbClr val="E60000"/>
              </a:buClr>
              <a:buSzPct val="105000"/>
              <a:buChar char="–"/>
              <a:defRPr sz="14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			CODE</a:t>
            </a:r>
            <a:r>
              <a:rPr lang="tr-TR" sz="4000" b="1" dirty="0">
                <a:solidFill>
                  <a:srgbClr val="FF0000"/>
                </a:solidFill>
                <a:latin typeface="Tw Cen MT (Body)"/>
                <a:cs typeface="Times New Roman" panose="02020603050405020304" pitchFamily="18" charset="0"/>
              </a:rPr>
              <a:t> EXAMPLE</a:t>
            </a:r>
            <a:endParaRPr lang="en-US" sz="4000" b="1" dirty="0">
              <a:solidFill>
                <a:srgbClr val="FF0000"/>
              </a:solidFill>
              <a:latin typeface="Tw Cen MT (Body)"/>
              <a:cs typeface="Times New Roman" panose="02020603050405020304" pitchFamily="18" charset="0"/>
            </a:endParaRPr>
          </a:p>
          <a:p>
            <a:pPr marL="0" indent="0">
              <a:spcAft>
                <a:spcPts val="1200"/>
              </a:spcAft>
              <a:buNone/>
            </a:pPr>
            <a:endParaRPr lang="en-GB" sz="4000" b="1" i="1" dirty="0">
              <a:solidFill>
                <a:schemeClr val="bg1"/>
              </a:solidFill>
              <a:latin typeface="Tw Cen MT (Body)"/>
              <a:cs typeface="Times New Roman" panose="02020603050405020304" pitchFamily="18" charset="0"/>
            </a:endParaRPr>
          </a:p>
        </p:txBody>
      </p:sp>
      <p:sp>
        <p:nvSpPr>
          <p:cNvPr id="6" name="İçerik Yer Tutucusu 6">
            <a:extLst>
              <a:ext uri="{FF2B5EF4-FFF2-40B4-BE49-F238E27FC236}">
                <a16:creationId xmlns:a16="http://schemas.microsoft.com/office/drawing/2014/main" id="{403CD9DF-6E82-BFA7-8407-A1BE6B999A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372" y="616890"/>
            <a:ext cx="4931228" cy="6092355"/>
          </a:xfrm>
        </p:spPr>
        <p:txBody>
          <a:bodyPr>
            <a:normAutofit fontScale="6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library IEEE;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IEEE.STD_LOGIC_1164.ALL;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IEEE.NUMERIC_STD.ALL;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Add(a, b: INTEGER) return INTEGER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Add(a, b: REAL) return REAL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return a +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new Add;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entity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Port 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a, b       : in 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c, d       : in  REAL;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out INTEGER;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out REAL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GB" sz="2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6">
            <a:extLst>
              <a:ext uri="{FF2B5EF4-FFF2-40B4-BE49-F238E27FC236}">
                <a16:creationId xmlns:a16="http://schemas.microsoft.com/office/drawing/2014/main" id="{CA6D25FF-4EC9-4C5C-4196-09185EF324DC}"/>
              </a:ext>
            </a:extLst>
          </p:cNvPr>
          <p:cNvSpPr txBox="1">
            <a:spLocks/>
          </p:cNvSpPr>
          <p:nvPr/>
        </p:nvSpPr>
        <p:spPr>
          <a:xfrm>
            <a:off x="6415314" y="613245"/>
            <a:ext cx="5776686" cy="6092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Behavioral of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SubprogramInstantiationExample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constant THRESHOLD : INTEGER := 10;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process(a, b, c, d)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INTEGER;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variable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REAL;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begin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(a &gt; THRESHOLD and b &gt; THRESHOLD)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PositiveAdd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(a, b);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result_int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0;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 &gt; REAL(THRESHOLD) and d &gt; REAL(THRESHOLD)) then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:= Add(c, d);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tempResultReal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else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sz="2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result_real</a:t>
            </a: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&lt;= 0.0;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end if;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end process;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 Behavioral;</a:t>
            </a:r>
            <a:endParaRPr lang="en-GB" sz="26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6400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tr-TR" dirty="0">
              <a:solidFill>
                <a:schemeClr val="bg1"/>
              </a:solidFill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962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dcmitype/"/>
    <ds:schemaRef ds:uri="http://schemas.openxmlformats.org/package/2006/metadata/core-properties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1985</TotalTime>
  <Words>1602</Words>
  <Application>Microsoft Office PowerPoint</Application>
  <PresentationFormat>Geniş ekran</PresentationFormat>
  <Paragraphs>283</Paragraphs>
  <Slides>12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Calibri</vt:lpstr>
      <vt:lpstr>Times New Roman</vt:lpstr>
      <vt:lpstr>Tw Cen MT</vt:lpstr>
      <vt:lpstr>Tw Cen MT (Body)</vt:lpstr>
      <vt:lpstr>Tw Cen MT (Headings)</vt:lpstr>
      <vt:lpstr>Circuit</vt:lpstr>
      <vt:lpstr>A Summary of 1076 - 2019 IEEE Standard  VHDL Language Reference Manual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Ofis 365</dc:creator>
  <cp:lastModifiedBy>Chris Green</cp:lastModifiedBy>
  <cp:revision>553</cp:revision>
  <dcterms:created xsi:type="dcterms:W3CDTF">2024-07-21T06:30:33Z</dcterms:created>
  <dcterms:modified xsi:type="dcterms:W3CDTF">2024-12-22T14:41:33Z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